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81" r:id="rId4"/>
    <p:sldId id="282" r:id="rId5"/>
    <p:sldId id="283" r:id="rId6"/>
    <p:sldId id="295" r:id="rId7"/>
    <p:sldId id="286" r:id="rId8"/>
    <p:sldId id="290" r:id="rId9"/>
    <p:sldId id="289" r:id="rId10"/>
    <p:sldId id="287" r:id="rId11"/>
    <p:sldId id="288" r:id="rId12"/>
    <p:sldId id="284" r:id="rId13"/>
    <p:sldId id="293" r:id="rId14"/>
    <p:sldId id="257" r:id="rId15"/>
    <p:sldId id="296" r:id="rId16"/>
    <p:sldId id="297" r:id="rId17"/>
    <p:sldId id="298" r:id="rId18"/>
    <p:sldId id="299" r:id="rId19"/>
    <p:sldId id="271" r:id="rId20"/>
    <p:sldId id="279" r:id="rId21"/>
    <p:sldId id="291" r:id="rId22"/>
    <p:sldId id="292" r:id="rId23"/>
    <p:sldId id="300" r:id="rId24"/>
    <p:sldId id="30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61"/>
    <p:restoredTop sz="91033"/>
  </p:normalViewPr>
  <p:slideViewPr>
    <p:cSldViewPr snapToGrid="0" snapToObjects="1">
      <p:cViewPr varScale="1">
        <p:scale>
          <a:sx n="113" d="100"/>
          <a:sy n="113" d="100"/>
        </p:scale>
        <p:origin x="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wired.com/2015/04/using-smart-satellites-to-monitor-deforestation-from-space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wf.org/News-and-Magazines/Media-Center/News-by-Topic/Wildlife/2013/9-18-13-USDA-Data-Grasslands-Forests-Being-Converted-to-Cropland-at-Alarming-Rates.aspx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fsa.usda.gov/FSA/webapp?area=newsroom&amp;subject=landing&amp;topic=foi-er-fri-dtc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x231KCGdkQ3RGF4enR2dHM1UGs/view" TargetMode="External"/><Relationship Id="rId4" Type="http://schemas.openxmlformats.org/officeDocument/2006/relationships/hyperlink" Target="https://www.youtube.com/watch?v=Xco4TE_jDsU" TargetMode="External"/><Relationship Id="rId5" Type="http://schemas.openxmlformats.org/officeDocument/2006/relationships/hyperlink" Target="https://public.tableau.com/profile/byron.allen#!/vizhome/EthanolLandConversionintheU_S_DashboardExperience/EthanolLandConversionU_S_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rrisgeospatial.com/Home/NewsUpdates/TabId/170/ArtMID/735/ArticleID/14305/The-Many-Band-Combinations-of-Landsat-8.aspx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/>
              <a:t>Filling the Land Conversion Gap with Machine Learning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sz="44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dirty="0" smtClean="0"/>
              <a:t>22 October </a:t>
            </a:r>
            <a:r>
              <a:rPr lang="en-US" i="1" dirty="0" smtClean="0"/>
              <a:t>2016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8027" b="36449"/>
          <a:stretch/>
        </p:blipFill>
        <p:spPr>
          <a:xfrm>
            <a:off x="-306312" y="4910026"/>
            <a:ext cx="12592097" cy="19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Bimodal Distribution to Create Ag Mask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10" y="2201320"/>
            <a:ext cx="5477933" cy="363419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752622" y="1837444"/>
            <a:ext cx="45155" cy="4224689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511" y="1837444"/>
            <a:ext cx="4377267" cy="436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3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Optimal Training Area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3245701"/>
            <a:ext cx="5201356" cy="8309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(Vegetation </a:t>
            </a:r>
            <a:r>
              <a:rPr lang="en-US" sz="1600" dirty="0"/>
              <a:t>Array = (band_6 + band_5 + band_2) / </a:t>
            </a:r>
            <a:r>
              <a:rPr lang="en-US" sz="1600" dirty="0" smtClean="0"/>
              <a:t>3) </a:t>
            </a:r>
          </a:p>
          <a:p>
            <a:pPr algn="ctr"/>
            <a:r>
              <a:rPr lang="en-US" sz="1600" dirty="0" smtClean="0"/>
              <a:t>-</a:t>
            </a:r>
            <a:endParaRPr lang="en-US" sz="1600" dirty="0"/>
          </a:p>
          <a:p>
            <a:pPr algn="ctr"/>
            <a:r>
              <a:rPr lang="en-US" sz="1600" dirty="0" smtClean="0"/>
              <a:t>(Bare </a:t>
            </a:r>
            <a:r>
              <a:rPr lang="en-US" sz="1600" dirty="0"/>
              <a:t>Earth Array = (band_6 + band_3 + band_2) / </a:t>
            </a:r>
            <a:r>
              <a:rPr lang="en-US" sz="1600" dirty="0" smtClean="0"/>
              <a:t>3)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1" y="1690688"/>
            <a:ext cx="4897969" cy="477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(k=30) Centroid-based Labels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089" y="1833907"/>
            <a:ext cx="4433711" cy="4415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38200" y="3245701"/>
            <a:ext cx="5201356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Unsupervised algorithm to define underlying features</a:t>
            </a:r>
          </a:p>
        </p:txBody>
      </p:sp>
      <p:sp>
        <p:nvSpPr>
          <p:cNvPr id="8" name="Oval 7"/>
          <p:cNvSpPr/>
          <p:nvPr/>
        </p:nvSpPr>
        <p:spPr>
          <a:xfrm>
            <a:off x="2993923" y="914399"/>
            <a:ext cx="5043948" cy="38493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*Agglomerative Clustering</a:t>
            </a:r>
          </a:p>
          <a:p>
            <a:pPr algn="ctr"/>
            <a:r>
              <a:rPr lang="en-US" dirty="0"/>
              <a:t>*Affinity Propagation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57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Ag Mask and Consolidate Labels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396" y="1690688"/>
            <a:ext cx="4574404" cy="4558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1687668"/>
            <a:ext cx="4580467" cy="456443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0800000">
            <a:off x="5711427" y="3727568"/>
            <a:ext cx="978408" cy="484632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9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Indicator of Land Conversion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607" y="1690688"/>
            <a:ext cx="10188785" cy="4650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88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333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+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901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56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591756" cy="4351338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1500" dirty="0" smtClean="0"/>
              <a:t>Obtain </a:t>
            </a:r>
            <a:r>
              <a:rPr lang="en-US" sz="1500" dirty="0"/>
              <a:t>Landsat 8 32-Day EVI (1 band)</a:t>
            </a:r>
          </a:p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Create Ag Mask based on the highest EVI </a:t>
            </a:r>
            <a:r>
              <a:rPr lang="en-US" sz="1500" dirty="0" smtClean="0"/>
              <a:t>readings</a:t>
            </a:r>
            <a:endParaRPr lang="en-US" sz="1500" dirty="0"/>
          </a:p>
          <a:p>
            <a:r>
              <a:rPr lang="en-US" sz="1500" dirty="0"/>
              <a:t>Develop </a:t>
            </a:r>
            <a:r>
              <a:rPr lang="en-US" sz="1500" dirty="0" smtClean="0"/>
              <a:t>vegetation array </a:t>
            </a:r>
            <a:r>
              <a:rPr lang="en-US" sz="1500" dirty="0"/>
              <a:t>and bare earth array from raw bands</a:t>
            </a:r>
          </a:p>
          <a:p>
            <a:r>
              <a:rPr lang="en-US" sz="1500" dirty="0"/>
              <a:t>Subtract bare earth from </a:t>
            </a:r>
            <a:r>
              <a:rPr lang="en-US" sz="1500" dirty="0" smtClean="0"/>
              <a:t>vegetation array </a:t>
            </a:r>
            <a:r>
              <a:rPr lang="en-US" sz="1500" dirty="0"/>
              <a:t>to produce </a:t>
            </a:r>
            <a:r>
              <a:rPr lang="en-US" sz="1500" dirty="0" smtClean="0"/>
              <a:t>new vegetation array</a:t>
            </a:r>
            <a:endParaRPr lang="en-US" sz="1500" dirty="0"/>
          </a:p>
          <a:p>
            <a:r>
              <a:rPr lang="en-US" sz="1500" b="1" dirty="0"/>
              <a:t>Run </a:t>
            </a:r>
            <a:r>
              <a:rPr lang="en-US" sz="1500" b="1" dirty="0" err="1"/>
              <a:t>KMeans</a:t>
            </a:r>
            <a:r>
              <a:rPr lang="en-US" sz="1500" b="1" dirty="0"/>
              <a:t> (k=30) on </a:t>
            </a:r>
            <a:r>
              <a:rPr lang="en-US" sz="1500" b="1" dirty="0" smtClean="0"/>
              <a:t>new vegetation array</a:t>
            </a:r>
            <a:endParaRPr lang="en-US" sz="1500" b="1" dirty="0"/>
          </a:p>
          <a:p>
            <a:r>
              <a:rPr lang="en-US" sz="1500" dirty="0"/>
              <a:t>Apply centroid-based labels (not out-of-box labels</a:t>
            </a:r>
            <a:r>
              <a:rPr lang="en-US" sz="1500" dirty="0" smtClean="0"/>
              <a:t>)</a:t>
            </a:r>
            <a:endParaRPr lang="en-US" sz="1500" dirty="0"/>
          </a:p>
          <a:p>
            <a:r>
              <a:rPr lang="en-US" sz="1500" dirty="0"/>
              <a:t>Overlay Ag Mask</a:t>
            </a:r>
          </a:p>
          <a:p>
            <a:r>
              <a:rPr lang="en-US" sz="1500" dirty="0"/>
              <a:t>Consolidate classes as </a:t>
            </a:r>
            <a:r>
              <a:rPr lang="en-US" sz="1500" dirty="0" smtClean="0"/>
              <a:t>needed</a:t>
            </a:r>
          </a:p>
          <a:p>
            <a:r>
              <a:rPr lang="en-US" sz="1500" dirty="0" smtClean="0"/>
              <a:t>Train then test unsupervised methods</a:t>
            </a:r>
          </a:p>
          <a:p>
            <a:r>
              <a:rPr lang="en-US" sz="1500" dirty="0" smtClean="0"/>
              <a:t>Apply model to next layer of data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3800" y="1690688"/>
            <a:ext cx="4591756" cy="28078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 smtClean="0"/>
              <a:t>Obtain Landsat 8 32-Day Raw (12 bands)</a:t>
            </a:r>
          </a:p>
          <a:p>
            <a:r>
              <a:rPr lang="en-US" sz="1500" dirty="0" smtClean="0"/>
              <a:t>Develop vegetation array and bare earth array from raw bands</a:t>
            </a:r>
          </a:p>
          <a:p>
            <a:r>
              <a:rPr lang="en-US" sz="1500" dirty="0" smtClean="0"/>
              <a:t>Subtract bare earth from vegetation array to produce new vegetation array</a:t>
            </a:r>
          </a:p>
          <a:p>
            <a:r>
              <a:rPr lang="en-US" sz="1500" dirty="0" smtClean="0"/>
              <a:t>Flatten array for each month of a year</a:t>
            </a:r>
          </a:p>
          <a:p>
            <a:r>
              <a:rPr lang="en-US" sz="1500" dirty="0" smtClean="0"/>
              <a:t>Train on year 1 and test on year 2</a:t>
            </a:r>
          </a:p>
          <a:p>
            <a:r>
              <a:rPr lang="en-US" sz="1500" dirty="0"/>
              <a:t>Apply model to next layer of </a:t>
            </a:r>
            <a:r>
              <a:rPr lang="en-US" sz="1500" dirty="0" smtClean="0"/>
              <a:t>data</a:t>
            </a:r>
            <a:endParaRPr lang="en-US" sz="15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73800" y="4961380"/>
            <a:ext cx="4591756" cy="10806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Obtain Landsat 8 8-Day Raw (12 bands</a:t>
            </a:r>
            <a:r>
              <a:rPr lang="en-US" sz="1500" dirty="0" smtClean="0"/>
              <a:t>)</a:t>
            </a:r>
          </a:p>
          <a:p>
            <a:r>
              <a:rPr lang="en-US" sz="1500" b="1" dirty="0" smtClean="0"/>
              <a:t>Agglomerative Cluster / Affinity Propagation</a:t>
            </a:r>
          </a:p>
        </p:txBody>
      </p:sp>
      <p:sp>
        <p:nvSpPr>
          <p:cNvPr id="6" name="Oval 5"/>
          <p:cNvSpPr/>
          <p:nvPr/>
        </p:nvSpPr>
        <p:spPr>
          <a:xfrm>
            <a:off x="4893734" y="1227843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7" name="Oval 6"/>
          <p:cNvSpPr/>
          <p:nvPr/>
        </p:nvSpPr>
        <p:spPr>
          <a:xfrm>
            <a:off x="10419645" y="1227843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2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0419645" y="4576014"/>
            <a:ext cx="891822" cy="9256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9342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 Conversion (LC)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690688"/>
            <a:ext cx="5765800" cy="4594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3544006" y="6524532"/>
            <a:ext cx="5103988" cy="245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www.wired.com</a:t>
            </a:r>
            <a:r>
              <a:rPr lang="en-US" sz="1000" dirty="0">
                <a:hlinkClick r:id="rId3"/>
              </a:rPr>
              <a:t>/2015/04/using-smart-satellites-to-monitor-deforestation-from-space/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5697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Recommendations/Next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</a:t>
            </a:r>
            <a:r>
              <a:rPr lang="en-US" dirty="0" smtClean="0"/>
              <a:t>first workflow to </a:t>
            </a:r>
            <a:r>
              <a:rPr lang="en-US" dirty="0"/>
              <a:t>new </a:t>
            </a:r>
            <a:r>
              <a:rPr lang="en-US" dirty="0" smtClean="0"/>
              <a:t>areas</a:t>
            </a:r>
          </a:p>
          <a:p>
            <a:r>
              <a:rPr lang="en-US" dirty="0"/>
              <a:t>Test second </a:t>
            </a:r>
            <a:r>
              <a:rPr lang="en-US" dirty="0" smtClean="0"/>
              <a:t>workflow</a:t>
            </a:r>
          </a:p>
          <a:p>
            <a:r>
              <a:rPr lang="en-US" dirty="0" smtClean="0"/>
              <a:t>Sort </a:t>
            </a:r>
            <a:r>
              <a:rPr lang="en-US" dirty="0"/>
              <a:t>out agglomerative clustering </a:t>
            </a:r>
            <a:endParaRPr lang="en-US" dirty="0" smtClean="0"/>
          </a:p>
          <a:p>
            <a:r>
              <a:rPr lang="en-US" dirty="0" smtClean="0"/>
              <a:t>Better ag masks</a:t>
            </a:r>
          </a:p>
        </p:txBody>
      </p:sp>
      <p:sp>
        <p:nvSpPr>
          <p:cNvPr id="4" name="Oval 3"/>
          <p:cNvSpPr/>
          <p:nvPr/>
        </p:nvSpPr>
        <p:spPr>
          <a:xfrm>
            <a:off x="3522133" y="1196622"/>
            <a:ext cx="7831667" cy="4980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74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498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APPENDIX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00823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Supporting LC-related Articles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532" y="1690688"/>
            <a:ext cx="5104468" cy="37166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991532" y="5807678"/>
            <a:ext cx="5375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www.nwf.org</a:t>
            </a:r>
            <a:r>
              <a:rPr lang="en-US" sz="1000" dirty="0">
                <a:hlinkClick r:id="rId3"/>
              </a:rPr>
              <a:t>/News-and-Magazines/Media-Center/News-by-Topic/Wildlife/2013/9-18-13-USDA-Data-Grasslands-Forests-Being-Converted-to-Cropland-at-Alarming-Rates.aspx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546" y="1690688"/>
            <a:ext cx="4287276" cy="3674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Rectangle 13"/>
          <p:cNvSpPr/>
          <p:nvPr/>
        </p:nvSpPr>
        <p:spPr>
          <a:xfrm>
            <a:off x="6764546" y="580767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u="sng" dirty="0">
                <a:hlinkClick r:id="rId5"/>
              </a:rPr>
              <a:t>https://</a:t>
            </a:r>
            <a:r>
              <a:rPr lang="en-US" sz="1000" u="sng" dirty="0" smtClean="0">
                <a:hlinkClick r:id="rId5"/>
              </a:rPr>
              <a:t>www.fsa.usda.gov/FSA/webapp?area=newsroom&amp;subject</a:t>
            </a:r>
          </a:p>
          <a:p>
            <a:r>
              <a:rPr lang="en-US" sz="1000" u="sng" dirty="0" smtClean="0">
                <a:hlinkClick r:id="rId5"/>
              </a:rPr>
              <a:t>=</a:t>
            </a:r>
            <a:r>
              <a:rPr lang="en-US" sz="1000" u="sng" dirty="0">
                <a:hlinkClick r:id="rId5"/>
              </a:rPr>
              <a:t>landing&amp;topic=foi-er-fri-dtc</a:t>
            </a:r>
            <a:endParaRPr lang="en-US" sz="1000" u="sng" dirty="0"/>
          </a:p>
        </p:txBody>
      </p:sp>
      <p:sp>
        <p:nvSpPr>
          <p:cNvPr id="3" name="Rectangle 2"/>
          <p:cNvSpPr/>
          <p:nvPr/>
        </p:nvSpPr>
        <p:spPr>
          <a:xfrm>
            <a:off x="6527480" y="2919896"/>
            <a:ext cx="6096000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nationalaglawcenter.org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-content/uploads/assets/</a:t>
            </a:r>
            <a:r>
              <a:rPr lang="en-US" dirty="0" err="1"/>
              <a:t>crs</a:t>
            </a:r>
            <a:r>
              <a:rPr lang="en-US" dirty="0"/>
              <a:t>/RL33950.pdf</a:t>
            </a:r>
          </a:p>
        </p:txBody>
      </p:sp>
      <p:sp>
        <p:nvSpPr>
          <p:cNvPr id="4" name="Rectangle 3"/>
          <p:cNvSpPr/>
          <p:nvPr/>
        </p:nvSpPr>
        <p:spPr>
          <a:xfrm>
            <a:off x="6527480" y="3531840"/>
            <a:ext cx="6096000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www.oecd.org</a:t>
            </a:r>
            <a:r>
              <a:rPr lang="en-US" dirty="0"/>
              <a:t>/tad/sustainable-agriculture/44807867.pdf</a:t>
            </a:r>
          </a:p>
        </p:txBody>
      </p:sp>
    </p:spTree>
    <p:extLst>
      <p:ext uri="{BB962C8B-B14F-4D97-AF65-F5344CB8AC3E}">
        <p14:creationId xmlns:p14="http://schemas.microsoft.com/office/powerpoint/2010/main" val="1170940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39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Model Selection </a:t>
            </a:r>
          </a:p>
          <a:p>
            <a:r>
              <a:rPr lang="en-US" dirty="0"/>
              <a:t>Testing Phase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Recommendations</a:t>
            </a:r>
          </a:p>
          <a:p>
            <a:r>
              <a:rPr lang="en-US" dirty="0"/>
              <a:t>Possible Next Steps</a:t>
            </a:r>
          </a:p>
          <a:p>
            <a:endParaRPr lang="en-US" dirty="0"/>
          </a:p>
          <a:p>
            <a:r>
              <a:rPr lang="en-US" dirty="0"/>
              <a:t>APPENDIX</a:t>
            </a:r>
          </a:p>
          <a:p>
            <a:r>
              <a:rPr lang="en-US" dirty="0"/>
              <a:t>Libraries </a:t>
            </a:r>
          </a:p>
          <a:p>
            <a:r>
              <a:rPr lang="en-US" dirty="0"/>
              <a:t>Techniques</a:t>
            </a:r>
          </a:p>
          <a:p>
            <a:r>
              <a:rPr lang="en-US" dirty="0"/>
              <a:t>Link to past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59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Lack of Land Conversion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623" y="1690688"/>
            <a:ext cx="5411372" cy="4021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355623" y="6025558"/>
            <a:ext cx="47385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PDF</a:t>
            </a:r>
            <a:r>
              <a:rPr lang="en-US" sz="1000" dirty="0"/>
              <a:t> </a:t>
            </a:r>
            <a:r>
              <a:rPr lang="en-US" sz="1000" dirty="0" smtClean="0">
                <a:hlinkClick r:id="rId3"/>
              </a:rPr>
              <a:t>link </a:t>
            </a:r>
            <a:endParaRPr lang="en-US" sz="1000" dirty="0" smtClean="0"/>
          </a:p>
          <a:p>
            <a:r>
              <a:rPr lang="en-US" sz="1000" dirty="0" smtClean="0"/>
              <a:t>Video presentation </a:t>
            </a:r>
            <a:r>
              <a:rPr lang="en-US" sz="1000" dirty="0" smtClean="0">
                <a:hlinkClick r:id="rId4"/>
              </a:rPr>
              <a:t>link</a:t>
            </a:r>
            <a:r>
              <a:rPr lang="en-US" sz="1000" dirty="0"/>
              <a:t>​</a:t>
            </a:r>
            <a:endParaRPr lang="en-US" sz="1000" dirty="0"/>
          </a:p>
          <a:p>
            <a:r>
              <a:rPr lang="en-US" sz="1000" dirty="0"/>
              <a:t>​</a:t>
            </a:r>
            <a:r>
              <a:rPr lang="en-US" sz="1000" dirty="0" smtClean="0"/>
              <a:t>Tableau Dashboard </a:t>
            </a:r>
            <a:r>
              <a:rPr lang="en-US" sz="1000" dirty="0" smtClean="0">
                <a:hlinkClick r:id="rId5"/>
              </a:rPr>
              <a:t>link</a:t>
            </a:r>
            <a:r>
              <a:rPr lang="en-US" sz="1000" dirty="0"/>
              <a:t>​ </a:t>
            </a:r>
            <a:endParaRPr lang="en-US" sz="1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8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98726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How do we fill the gap?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835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Callout 3"/>
          <p:cNvSpPr/>
          <p:nvPr/>
        </p:nvSpPr>
        <p:spPr>
          <a:xfrm>
            <a:off x="1027289" y="1690688"/>
            <a:ext cx="3256845" cy="1557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3951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Satellite Images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(EVI &amp; RAW)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Down Arrow Callout 6"/>
          <p:cNvSpPr/>
          <p:nvPr/>
        </p:nvSpPr>
        <p:spPr>
          <a:xfrm>
            <a:off x="8127999" y="1735843"/>
            <a:ext cx="2720622" cy="2215268"/>
          </a:xfrm>
          <a:prstGeom prst="downArrowCallout">
            <a:avLst>
              <a:gd name="adj1" fmla="val 17416"/>
              <a:gd name="adj2" fmla="val 19312"/>
              <a:gd name="adj3" fmla="val 25000"/>
              <a:gd name="adj4" fmla="val 69085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Unsupervised Method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to Classify Land Cover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sp>
        <p:nvSpPr>
          <p:cNvPr id="9" name="Right Arrow Callout 8"/>
          <p:cNvSpPr/>
          <p:nvPr/>
        </p:nvSpPr>
        <p:spPr>
          <a:xfrm>
            <a:off x="4577644" y="1735843"/>
            <a:ext cx="3256845" cy="1557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3951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Agriculture Mask &amp;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Vegetation-Bare </a:t>
            </a:r>
            <a:r>
              <a:rPr lang="en-US" dirty="0">
                <a:solidFill>
                  <a:schemeClr val="tx1"/>
                </a:solidFill>
              </a:rPr>
              <a:t>Earth Array</a:t>
            </a:r>
          </a:p>
        </p:txBody>
      </p:sp>
      <p:sp>
        <p:nvSpPr>
          <p:cNvPr id="11" name="Left Arrow Callout 10"/>
          <p:cNvSpPr/>
          <p:nvPr/>
        </p:nvSpPr>
        <p:spPr>
          <a:xfrm>
            <a:off x="7574843" y="4244623"/>
            <a:ext cx="3273777" cy="155786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50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Apply Ag Mask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Left Arrow Callout 11"/>
          <p:cNvSpPr/>
          <p:nvPr/>
        </p:nvSpPr>
        <p:spPr>
          <a:xfrm>
            <a:off x="4024488" y="4244623"/>
            <a:ext cx="3273777" cy="155786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50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Consolidate </a:t>
            </a:r>
            <a:r>
              <a:rPr lang="en-US" dirty="0">
                <a:solidFill>
                  <a:schemeClr val="tx1"/>
                </a:solidFill>
              </a:rPr>
              <a:t>Labels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15999" y="4244622"/>
            <a:ext cx="2731911" cy="15578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 &amp; Apply 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Supervised Method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31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Assumptions &amp;  Limitations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08601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2000" dirty="0" smtClean="0"/>
              <a:t>Geospatial sits outside the scope of GA</a:t>
            </a:r>
          </a:p>
          <a:p>
            <a:r>
              <a:rPr lang="en-US" sz="2000" dirty="0" smtClean="0"/>
              <a:t>Clouds were avoided as much as possible</a:t>
            </a:r>
          </a:p>
          <a:p>
            <a:r>
              <a:rPr lang="en-US" sz="2000" dirty="0" smtClean="0"/>
              <a:t>Data ranges from 2013 – 2015 </a:t>
            </a:r>
          </a:p>
          <a:p>
            <a:r>
              <a:rPr lang="en-US" sz="2000" dirty="0" smtClean="0"/>
              <a:t>Need for mixed land type to train on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8477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Satellite Images (</a:t>
            </a:r>
            <a:r>
              <a:rPr lang="en-US" dirty="0"/>
              <a:t>Landsat 8 </a:t>
            </a:r>
            <a:r>
              <a:rPr lang="en-US" dirty="0" smtClean="0"/>
              <a:t>EVI &amp; RAW)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60433"/>
            <a:ext cx="4862689" cy="37356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5644856"/>
            <a:ext cx="934720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http://</a:t>
            </a:r>
            <a:r>
              <a:rPr lang="en-US" sz="1100" dirty="0" err="1">
                <a:hlinkClick r:id="rId3"/>
              </a:rPr>
              <a:t>www.harrisgeospatial.com</a:t>
            </a:r>
            <a:r>
              <a:rPr lang="en-US" sz="1100" dirty="0">
                <a:hlinkClick r:id="rId3"/>
              </a:rPr>
              <a:t>/Home/</a:t>
            </a:r>
            <a:r>
              <a:rPr lang="en-US" sz="1100" dirty="0" err="1">
                <a:hlinkClick r:id="rId3"/>
              </a:rPr>
              <a:t>NewsUpdates</a:t>
            </a:r>
            <a:r>
              <a:rPr lang="en-US" sz="1100" dirty="0">
                <a:hlinkClick r:id="rId3"/>
              </a:rPr>
              <a:t>/</a:t>
            </a:r>
            <a:r>
              <a:rPr lang="en-US" sz="1100" dirty="0" err="1">
                <a:hlinkClick r:id="rId3"/>
              </a:rPr>
              <a:t>TabId</a:t>
            </a:r>
            <a:r>
              <a:rPr lang="en-US" sz="1100" dirty="0">
                <a:hlinkClick r:id="rId3"/>
              </a:rPr>
              <a:t>/170/</a:t>
            </a:r>
            <a:r>
              <a:rPr lang="en-US" sz="1100" dirty="0" err="1">
                <a:hlinkClick r:id="rId3"/>
              </a:rPr>
              <a:t>ArtMID</a:t>
            </a:r>
            <a:r>
              <a:rPr lang="en-US" sz="1100" dirty="0">
                <a:hlinkClick r:id="rId3"/>
              </a:rPr>
              <a:t>/735/</a:t>
            </a:r>
            <a:r>
              <a:rPr lang="en-US" sz="1100" dirty="0" err="1">
                <a:hlinkClick r:id="rId3"/>
              </a:rPr>
              <a:t>ArticleID</a:t>
            </a:r>
            <a:r>
              <a:rPr lang="en-US" sz="1100" dirty="0">
                <a:hlinkClick r:id="rId3"/>
              </a:rPr>
              <a:t>/14305/The-Many-Band-Combinations-of-Landsat-8.aspx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448" y="1860433"/>
            <a:ext cx="7014352" cy="37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7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Nebraska had the Greatest LC in 2011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508" y="1690688"/>
            <a:ext cx="7394983" cy="492448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357511" y="3016251"/>
            <a:ext cx="1444978" cy="112888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4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Shape of Data 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727222" cy="3908601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1500" dirty="0" smtClean="0"/>
              <a:t>Middle of Nebraska, U.S.</a:t>
            </a:r>
          </a:p>
          <a:p>
            <a:r>
              <a:rPr lang="en-US" sz="1500" dirty="0" err="1" smtClean="0"/>
              <a:t>GTiff</a:t>
            </a:r>
            <a:r>
              <a:rPr lang="en-US" sz="1500" dirty="0" smtClean="0"/>
              <a:t> file downloaded from Google Earth Engine</a:t>
            </a:r>
          </a:p>
          <a:p>
            <a:r>
              <a:rPr lang="en-US" sz="1500" dirty="0" smtClean="0"/>
              <a:t>Mix of agricultural and non-agricultural land cover</a:t>
            </a:r>
          </a:p>
          <a:p>
            <a:r>
              <a:rPr lang="en-US" sz="1500" dirty="0" smtClean="0"/>
              <a:t>Resolution: 30m/pixel</a:t>
            </a:r>
          </a:p>
          <a:p>
            <a:r>
              <a:rPr lang="en-US" sz="1500" dirty="0" smtClean="0"/>
              <a:t>Height: </a:t>
            </a:r>
            <a:r>
              <a:rPr lang="en-US" sz="1500" dirty="0"/>
              <a:t>7439 </a:t>
            </a:r>
            <a:endParaRPr lang="en-US" sz="1500" dirty="0" smtClean="0"/>
          </a:p>
          <a:p>
            <a:r>
              <a:rPr lang="en-US" sz="1500" dirty="0" smtClean="0"/>
              <a:t>Width: 7422</a:t>
            </a:r>
          </a:p>
          <a:p>
            <a:r>
              <a:rPr lang="en-US" sz="1500" dirty="0" smtClean="0"/>
              <a:t>Pixel Count: 55,212,258</a:t>
            </a:r>
          </a:p>
          <a:p>
            <a:r>
              <a:rPr lang="en-US" sz="1500" dirty="0" smtClean="0"/>
              <a:t>Over 49,000</a:t>
            </a:r>
            <a:r>
              <a:rPr lang="en-US" sz="1600" dirty="0" smtClean="0"/>
              <a:t>km</a:t>
            </a:r>
            <a:r>
              <a:rPr lang="en-US" sz="1600" baseline="30000" dirty="0" smtClean="0"/>
              <a:t>2  </a:t>
            </a:r>
            <a:r>
              <a:rPr lang="en-US" sz="1500" dirty="0" smtClean="0"/>
              <a:t>of Nebraska’s total area </a:t>
            </a:r>
            <a:r>
              <a:rPr lang="en-US" sz="1600" dirty="0" smtClean="0"/>
              <a:t>200,360</a:t>
            </a:r>
            <a:r>
              <a:rPr lang="en-US" sz="1600" dirty="0"/>
              <a:t>km</a:t>
            </a:r>
            <a:r>
              <a:rPr lang="en-US" sz="1600" baseline="30000" dirty="0"/>
              <a:t>2</a:t>
            </a:r>
            <a:endParaRPr lang="en-US" sz="15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336" y="1690688"/>
            <a:ext cx="5532464" cy="390860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>
            <a:off x="8184445" y="914400"/>
            <a:ext cx="2777066" cy="2101851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56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1959</TotalTime>
  <Words>538</Words>
  <Application>Microsoft Macintosh PowerPoint</Application>
  <PresentationFormat>Widescreen</PresentationFormat>
  <Paragraphs>158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Calibri Light</vt:lpstr>
      <vt:lpstr>Arial</vt:lpstr>
      <vt:lpstr>Office Theme</vt:lpstr>
      <vt:lpstr> Filling the Land Conversion Gap with Machine Learning </vt:lpstr>
      <vt:lpstr>Land Conversion (LC)</vt:lpstr>
      <vt:lpstr>Lack of Land Conversion Data</vt:lpstr>
      <vt:lpstr>How do we fill the gap?</vt:lpstr>
      <vt:lpstr>Workflow</vt:lpstr>
      <vt:lpstr>Assumptions &amp;  Limitations</vt:lpstr>
      <vt:lpstr>Satellite Images (Landsat 8 EVI &amp; RAW)</vt:lpstr>
      <vt:lpstr>Nebraska had the Greatest LC in 2011</vt:lpstr>
      <vt:lpstr>Shape of Data </vt:lpstr>
      <vt:lpstr>Bimodal Distribution to Create Ag Mask</vt:lpstr>
      <vt:lpstr>Create Optimal Training Area</vt:lpstr>
      <vt:lpstr>KMeans (k=30) Centroid-based Labels</vt:lpstr>
      <vt:lpstr>Apply Ag Mask and Consolidate Labels</vt:lpstr>
      <vt:lpstr>Indicator of Land Conversion</vt:lpstr>
      <vt:lpstr>Model Selection</vt:lpstr>
      <vt:lpstr>Testing</vt:lpstr>
      <vt:lpstr>Apply + Analysis</vt:lpstr>
      <vt:lpstr>Results</vt:lpstr>
      <vt:lpstr>Workflow(s)</vt:lpstr>
      <vt:lpstr>Recommendations/Next Steps</vt:lpstr>
      <vt:lpstr>PowerPoint Presentation</vt:lpstr>
      <vt:lpstr>Supporting LC-related Articles</vt:lpstr>
      <vt:lpstr>Libraries </vt:lpstr>
      <vt:lpstr>Techniques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69</cp:revision>
  <dcterms:created xsi:type="dcterms:W3CDTF">2016-10-07T07:57:53Z</dcterms:created>
  <dcterms:modified xsi:type="dcterms:W3CDTF">2016-11-20T14:55:29Z</dcterms:modified>
</cp:coreProperties>
</file>

<file path=docProps/thumbnail.jpeg>
</file>